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59" r:id="rId5"/>
    <p:sldId id="263" r:id="rId6"/>
    <p:sldId id="264" r:id="rId7"/>
    <p:sldId id="270" r:id="rId8"/>
    <p:sldId id="267" r:id="rId9"/>
    <p:sldId id="262" r:id="rId10"/>
    <p:sldId id="260" r:id="rId11"/>
    <p:sldId id="285" r:id="rId12"/>
    <p:sldId id="284" r:id="rId13"/>
    <p:sldId id="286" r:id="rId14"/>
    <p:sldId id="282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EDF6"/>
    <a:srgbClr val="42DEA9"/>
    <a:srgbClr val="C0D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BEFEC64-3B02-48AC-B709-B2823D518D3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2587AEE7-B495-4867-BA7D-C57079FABFC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53920" y="2275840"/>
            <a:ext cx="78835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i="1" dirty="0">
                <a:ln w="15875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zh-CN" altLang="en-US" sz="7200" b="1" i="1" dirty="0">
                <a:ln w="15875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team</a:t>
            </a:r>
            <a:r>
              <a:rPr lang="zh-CN" altLang="en-US" sz="72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7200" b="1" i="1" dirty="0">
                <a:ln>
                  <a:solidFill>
                    <a:schemeClr val="tx1"/>
                  </a:solidFill>
                </a:ln>
                <a:solidFill>
                  <a:srgbClr val="42EDF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2077</a:t>
            </a:r>
            <a:endParaRPr lang="zh-CN" altLang="en-US" sz="7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7200" b="1" i="1" dirty="0">
                <a:ln w="15875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评论挖掘与分析</a:t>
            </a:r>
            <a:endParaRPr lang="en-US" altLang="zh-CN" sz="7200" b="1" i="1" dirty="0">
              <a:ln w="15875" cmpd="sng">
                <a:solidFill>
                  <a:srgbClr val="42EDF6"/>
                </a:solidFill>
                <a:prstDash val="solid"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2485" y="610235"/>
            <a:ext cx="407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项目核心算法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985" y="1824990"/>
            <a:ext cx="8258175" cy="2867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38375" y="4911725"/>
            <a:ext cx="7226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基于</a:t>
            </a:r>
            <a:r>
              <a:rPr lang="en-US" altLang="zh-CN" sz="2800" b="1"/>
              <a:t>NLP TensorFlow</a:t>
            </a:r>
            <a:r>
              <a:rPr lang="zh-CN" altLang="en-US" sz="2800" b="1"/>
              <a:t>的自然语言处理工具包</a:t>
            </a:r>
            <a:endParaRPr lang="zh-CN" altLang="en-US" sz="28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7427"/>
          <a:stretch>
            <a:fillRect/>
          </a:stretch>
        </p:blipFill>
        <p:spPr>
          <a:xfrm>
            <a:off x="727075" y="1616075"/>
            <a:ext cx="10620375" cy="3941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2485" y="610235"/>
            <a:ext cx="407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文本情感分析基本流程</a:t>
            </a:r>
            <a:endParaRPr lang="zh-CN" altLang="en-US" sz="28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3944620"/>
            <a:ext cx="7226300" cy="2089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60" y="284480"/>
            <a:ext cx="6017260" cy="30918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75960" y="3469640"/>
            <a:ext cx="6037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https://www.kaggle.com/bittlingmayer/amazonreviews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65045" y="6169025"/>
            <a:ext cx="6383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http://www.cs.cornell.edu/people/pabo/movie-review-data/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34415" y="850265"/>
            <a:ext cx="2607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数据集来源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文本框 144"/>
          <p:cNvSpPr txBox="1"/>
          <p:nvPr/>
        </p:nvSpPr>
        <p:spPr>
          <a:xfrm>
            <a:off x="3068320" y="2279650"/>
            <a:ext cx="605536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i="1" dirty="0">
                <a:ln w="15875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谢谢大家</a:t>
            </a:r>
            <a:endParaRPr lang="zh-CN" altLang="en-US" sz="8000" b="1" i="1" dirty="0">
              <a:ln w="38100">
                <a:solidFill>
                  <a:srgbClr val="42EDF6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椭圆 119"/>
          <p:cNvSpPr/>
          <p:nvPr/>
        </p:nvSpPr>
        <p:spPr>
          <a:xfrm>
            <a:off x="-362465" y="769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-287261" y="208642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-1137429" y="4310076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435970" y="-56742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7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455401" y="-1774272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4216317" y="-108159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997251" y="-69400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0518714" y="-72517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12475802" y="-38954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134" idx="5"/>
            <a:endCxn id="129" idx="0"/>
          </p:cNvCxnSpPr>
          <p:nvPr/>
        </p:nvCxnSpPr>
        <p:spPr>
          <a:xfrm>
            <a:off x="708777" y="-1521084"/>
            <a:ext cx="875665" cy="25387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31" idx="4"/>
            <a:endCxn id="129" idx="0"/>
          </p:cNvCxnSpPr>
          <p:nvPr/>
        </p:nvCxnSpPr>
        <p:spPr>
          <a:xfrm>
            <a:off x="1584395" y="-270693"/>
            <a:ext cx="0" cy="12884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4394" y="207630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  <a:endCxn id="120" idx="5"/>
          </p:cNvCxnSpPr>
          <p:nvPr/>
        </p:nvCxnSpPr>
        <p:spPr>
          <a:xfrm flipH="1" flipV="1">
            <a:off x="-162959" y="206951"/>
            <a:ext cx="1598930" cy="9594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121" idx="7"/>
          </p:cNvCxnSpPr>
          <p:nvPr/>
        </p:nvCxnSpPr>
        <p:spPr>
          <a:xfrm flipH="1">
            <a:off x="-33885" y="1176717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  <a:endCxn id="121" idx="7"/>
          </p:cNvCxnSpPr>
          <p:nvPr/>
        </p:nvCxnSpPr>
        <p:spPr>
          <a:xfrm flipH="1" flipV="1">
            <a:off x="-33657" y="2130467"/>
            <a:ext cx="1059180" cy="6032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23127" y="1315247"/>
            <a:ext cx="361315" cy="12204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23127" y="1705137"/>
            <a:ext cx="839470" cy="8305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89347" y="1271573"/>
            <a:ext cx="330200" cy="3289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588735" y="2873724"/>
            <a:ext cx="494665" cy="13188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21" idx="5"/>
            <a:endCxn id="124" idx="1"/>
          </p:cNvCxnSpPr>
          <p:nvPr/>
        </p:nvCxnSpPr>
        <p:spPr>
          <a:xfrm>
            <a:off x="-33885" y="2340244"/>
            <a:ext cx="554990" cy="18872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  <a:endCxn id="122" idx="6"/>
          </p:cNvCxnSpPr>
          <p:nvPr/>
        </p:nvCxnSpPr>
        <p:spPr>
          <a:xfrm flipH="1">
            <a:off x="-903686" y="4227357"/>
            <a:ext cx="1424940" cy="200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6401" y="4888558"/>
            <a:ext cx="985520" cy="12503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79312" y="2931717"/>
            <a:ext cx="43815" cy="17576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0916" y="3813556"/>
            <a:ext cx="1822450" cy="4959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62559" y="2874029"/>
            <a:ext cx="1208405" cy="835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7916" y="1749075"/>
            <a:ext cx="523875" cy="19164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6742" y="1981219"/>
            <a:ext cx="906780" cy="17278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7692" y="265429"/>
            <a:ext cx="805180" cy="13779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5780" y="602067"/>
            <a:ext cx="2459355" cy="9918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2013" y="1166327"/>
            <a:ext cx="1913255" cy="6750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066" y="3918576"/>
            <a:ext cx="1309370" cy="8051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599" y="706948"/>
            <a:ext cx="835660" cy="9880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0" idx="7"/>
            <a:endCxn id="135" idx="3"/>
          </p:cNvCxnSpPr>
          <p:nvPr/>
        </p:nvCxnSpPr>
        <p:spPr>
          <a:xfrm flipV="1">
            <a:off x="3177546" y="-827967"/>
            <a:ext cx="1082040" cy="7556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31" idx="5"/>
            <a:endCxn id="130" idx="2"/>
          </p:cNvCxnSpPr>
          <p:nvPr/>
        </p:nvCxnSpPr>
        <p:spPr>
          <a:xfrm>
            <a:off x="1689346" y="-314242"/>
            <a:ext cx="1151255" cy="3822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423" y="67657"/>
            <a:ext cx="1539875" cy="5340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35" idx="4"/>
            <a:endCxn id="133" idx="1"/>
          </p:cNvCxnSpPr>
          <p:nvPr/>
        </p:nvCxnSpPr>
        <p:spPr>
          <a:xfrm>
            <a:off x="4364742" y="-784223"/>
            <a:ext cx="453390" cy="12814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476" y="1841332"/>
            <a:ext cx="948690" cy="3619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3161" y="2203404"/>
            <a:ext cx="870585" cy="1416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39580" y="2285746"/>
            <a:ext cx="2183765" cy="15278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511" y="706568"/>
            <a:ext cx="1064895" cy="14668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369" y="1320804"/>
            <a:ext cx="683260" cy="8591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44" idx="4"/>
            <a:endCxn id="138" idx="0"/>
          </p:cNvCxnSpPr>
          <p:nvPr/>
        </p:nvCxnSpPr>
        <p:spPr>
          <a:xfrm flipH="1">
            <a:off x="7047251" y="-396634"/>
            <a:ext cx="98425" cy="14643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1984" y="253681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  <a:endCxn id="144" idx="3"/>
          </p:cNvCxnSpPr>
          <p:nvPr/>
        </p:nvCxnSpPr>
        <p:spPr>
          <a:xfrm flipV="1">
            <a:off x="5028511" y="-440965"/>
            <a:ext cx="2011680" cy="9378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005" y="1216303"/>
            <a:ext cx="1519555" cy="1574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35" idx="5"/>
            <a:endCxn id="140" idx="1"/>
          </p:cNvCxnSpPr>
          <p:nvPr/>
        </p:nvCxnSpPr>
        <p:spPr>
          <a:xfrm>
            <a:off x="4469693" y="-827772"/>
            <a:ext cx="4288155" cy="2096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1328" y="751853"/>
            <a:ext cx="1149350" cy="6216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39" idx="6"/>
            <a:endCxn id="150" idx="3"/>
          </p:cNvCxnSpPr>
          <p:nvPr/>
        </p:nvCxnSpPr>
        <p:spPr>
          <a:xfrm flipV="1">
            <a:off x="8931183" y="-471646"/>
            <a:ext cx="1630680" cy="7340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  <a:endCxn id="150" idx="4"/>
          </p:cNvCxnSpPr>
          <p:nvPr/>
        </p:nvCxnSpPr>
        <p:spPr>
          <a:xfrm flipV="1">
            <a:off x="10325777" y="-427696"/>
            <a:ext cx="341630" cy="10147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  <a:endCxn id="150" idx="4"/>
          </p:cNvCxnSpPr>
          <p:nvPr/>
        </p:nvCxnSpPr>
        <p:spPr>
          <a:xfrm flipV="1">
            <a:off x="8967855" y="-427704"/>
            <a:ext cx="1699260" cy="16967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057" y="262526"/>
            <a:ext cx="2719705" cy="4006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  <a:endCxn id="150" idx="5"/>
          </p:cNvCxnSpPr>
          <p:nvPr/>
        </p:nvCxnSpPr>
        <p:spPr>
          <a:xfrm flipH="1" flipV="1">
            <a:off x="10772102" y="-471659"/>
            <a:ext cx="1291590" cy="20415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987" y="669436"/>
            <a:ext cx="1703705" cy="9004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4307" y="767861"/>
            <a:ext cx="159385" cy="8020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39" idx="1"/>
            <a:endCxn id="144" idx="5"/>
          </p:cNvCxnSpPr>
          <p:nvPr/>
        </p:nvCxnSpPr>
        <p:spPr>
          <a:xfrm flipH="1" flipV="1">
            <a:off x="7250192" y="-440805"/>
            <a:ext cx="1343660" cy="5626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24" y="2379615"/>
            <a:ext cx="385445" cy="19272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6742" y="3918692"/>
            <a:ext cx="2845435" cy="5365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5028511" y="706568"/>
            <a:ext cx="1870075" cy="5029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stCxn id="183" idx="3"/>
            <a:endCxn id="147" idx="7"/>
          </p:cNvCxnSpPr>
          <p:nvPr/>
        </p:nvCxnSpPr>
        <p:spPr>
          <a:xfrm flipH="1">
            <a:off x="11904595" y="-135723"/>
            <a:ext cx="614680" cy="694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2898150" y="2880749"/>
            <a:ext cx="19661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effectLst/>
                <a:ea typeface="微软雅黑" panose="020B0503020204020204" pitchFamily="34" charset="-122"/>
              </a:rPr>
              <a:t>目录</a:t>
            </a:r>
            <a:endParaRPr lang="zh-CN" altLang="en-US" sz="5400" b="1" dirty="0"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621813" y="1979191"/>
            <a:ext cx="2357190" cy="49530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游戏介绍</a:t>
              </a:r>
              <a:endPara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21813" y="2796381"/>
            <a:ext cx="2357190" cy="49530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游戏评论</a:t>
              </a:r>
              <a:endPara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21813" y="3613571"/>
            <a:ext cx="2357190" cy="49530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风靡原因</a:t>
              </a:r>
              <a:endPara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621813" y="4430761"/>
            <a:ext cx="2357190" cy="495300"/>
            <a:chOff x="8846728" y="4295858"/>
            <a:chExt cx="2357190" cy="495300"/>
          </a:xfrm>
        </p:grpSpPr>
        <p:sp>
          <p:nvSpPr>
            <p:cNvPr id="170" name="矩形 169"/>
            <p:cNvSpPr/>
            <p:nvPr/>
          </p:nvSpPr>
          <p:spPr>
            <a:xfrm>
              <a:off x="8846728" y="4295858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8858444" y="4320516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确定题目原因</a:t>
              </a:r>
              <a:endPara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1" grpId="0" bldLvl="0" animBg="1"/>
      <p:bldP spid="122" grpId="0" bldLvl="0" animBg="1"/>
      <p:bldP spid="131" grpId="0" bldLvl="0" animBg="1"/>
      <p:bldP spid="134" grpId="0" bldLvl="0" animBg="1"/>
      <p:bldP spid="135" grpId="0" bldLvl="0" animBg="1"/>
      <p:bldP spid="144" grpId="0" bldLvl="0" animBg="1"/>
      <p:bldP spid="150" grpId="0" bldLvl="0" animBg="1"/>
      <p:bldP spid="183" grpId="0" bldLvl="0" animBg="1"/>
      <p:bldP spid="1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 w="12700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2077</a:t>
            </a:r>
            <a:r>
              <a:rPr lang="zh-CN" altLang="en-US" sz="4400" b="1" dirty="0">
                <a:ln w="12700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400" b="1" dirty="0">
              <a:ln w="12700" cmpd="sng">
                <a:solidFill>
                  <a:srgbClr val="42EDF6"/>
                </a:solidFill>
                <a:prstDash val="solid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7af40ad162d9f2d3572c5be36aa69d13632762d0662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237615"/>
            <a:ext cx="6586220" cy="5009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13295" y="1237615"/>
            <a:ext cx="425259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赛博朋克 2077》是一款开放世界动作冒险游戏，故事发生在夜之城。这是一座五光十色的大都会，权力更迭和身体改造是不变的主题。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您扮演一名野心勃勃的雇佣兵：V，正在追寻一种独一无二的植入体。只要得到它，就能掌握获得永生的关键。您可以自定义角色的义体、技能和玩法，探索包罗万象的城市。您做出的选择也将会对剧情和周遭的世界产生影响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21412" y="5210814"/>
            <a:ext cx="5341708" cy="80391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更换图片方法：点击图片后右键，选择“更改图片”即可。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数字等都可以通过点击和重新输入进行更改，顶部“开始”面板中可以对字体、字号、颜色、行距等进行修改。标题数字等都可以通过点击和重新输入进行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0897" y="468759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点击此处添加标题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QQ图片202012211408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8769" t="2371" r="14289" b="-2371"/>
          <a:stretch>
            <a:fillRect/>
          </a:stretch>
        </p:blipFill>
        <p:spPr>
          <a:xfrm>
            <a:off x="394335" y="1072515"/>
            <a:ext cx="6108065" cy="5459730"/>
          </a:xfrm>
          <a:prstGeom prst="rect">
            <a:avLst/>
          </a:prstGeom>
        </p:spPr>
      </p:pic>
      <p:pic>
        <p:nvPicPr>
          <p:cNvPr id="4" name="图片 3" descr="QQ图片202012211413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0" y="273050"/>
            <a:ext cx="5929630" cy="6311900"/>
          </a:xfrm>
          <a:prstGeom prst="rect">
            <a:avLst/>
          </a:prstGeom>
        </p:spPr>
      </p:pic>
      <p:sp>
        <p:nvSpPr>
          <p:cNvPr id="145" name="文本框 144"/>
          <p:cNvSpPr txBox="1"/>
          <p:nvPr/>
        </p:nvSpPr>
        <p:spPr>
          <a:xfrm>
            <a:off x="520700" y="98425"/>
            <a:ext cx="26428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游戏评论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QQ图片202012211435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841375"/>
            <a:ext cx="10931525" cy="5584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16705" y="73025"/>
            <a:ext cx="43091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各媒体评分</a:t>
            </a:r>
            <a:endParaRPr lang="zh-CN" altLang="en-US" sz="4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QQ图片202012211434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209550"/>
            <a:ext cx="9854565" cy="64389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QQ图片202012211459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0915" y="772160"/>
            <a:ext cx="4730750" cy="6228715"/>
          </a:xfrm>
          <a:prstGeom prst="rect">
            <a:avLst/>
          </a:prstGeom>
          <a:effectLst>
            <a:softEdge rad="609600"/>
          </a:effectLst>
        </p:spPr>
      </p:pic>
      <p:sp>
        <p:nvSpPr>
          <p:cNvPr id="145" name="文本框 144"/>
          <p:cNvSpPr txBox="1"/>
          <p:nvPr/>
        </p:nvSpPr>
        <p:spPr>
          <a:xfrm>
            <a:off x="3197225" y="229870"/>
            <a:ext cx="6705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赛博朋克</a:t>
            </a: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2077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风靡全网原因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9265" y="1195705"/>
            <a:ext cx="925004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赛博朋克风发挥到极致，人物画面十分逼真，自由捏脸模式、开放世界玩法创新，迅速风靡全网，上线三小时，在线玩家就突破百万，多个</a:t>
            </a:r>
            <a:r>
              <a:rPr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直播平台主播也</a:t>
            </a:r>
            <a:r>
              <a:rPr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迅速搭上了这股东风。</a:t>
            </a:r>
            <a:endParaRPr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9265" y="3704590"/>
            <a:ext cx="8009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赛博朋克</a:t>
            </a:r>
            <a:r>
              <a:rPr lang="en-US" altLang="zh-CN" sz="3200" b="1">
                <a:solidFill>
                  <a:schemeClr val="tx1"/>
                </a:solidFill>
              </a:rPr>
              <a:t>2077</a:t>
            </a:r>
            <a:r>
              <a:rPr lang="zh-CN" altLang="en-US" sz="3200" b="1">
                <a:solidFill>
                  <a:schemeClr val="tx1"/>
                </a:solidFill>
              </a:rPr>
              <a:t>真的好玩吗？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265" y="4591685"/>
            <a:ext cx="7154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已购买玩家对未</a:t>
            </a:r>
            <a:r>
              <a:rPr lang="zh-CN" altLang="en-US" sz="3200" b="1">
                <a:solidFill>
                  <a:schemeClr val="tx1"/>
                </a:solidFill>
              </a:rPr>
              <a:t>购买玩家</a:t>
            </a:r>
            <a:r>
              <a:rPr lang="zh-CN" altLang="en-US" sz="3200" b="1">
                <a:solidFill>
                  <a:schemeClr val="tx1"/>
                </a:solidFill>
              </a:rPr>
              <a:t>有什么建议？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6425" y="5398770"/>
            <a:ext cx="7154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现在的玩家对</a:t>
            </a:r>
            <a:r>
              <a:rPr lang="en-US" altLang="zh-CN" sz="3200" b="1">
                <a:solidFill>
                  <a:schemeClr val="tx1"/>
                </a:solidFill>
              </a:rPr>
              <a:t>2077</a:t>
            </a:r>
            <a:r>
              <a:rPr lang="zh-CN" altLang="en-US" sz="3200" b="1">
                <a:solidFill>
                  <a:schemeClr val="tx1"/>
                </a:solidFill>
              </a:rPr>
              <a:t>的态度是什么样的？</a:t>
            </a:r>
            <a:endParaRPr lang="zh-CN" altLang="en-US" sz="32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47" grpId="0"/>
      <p:bldP spid="4" grpId="0"/>
      <p:bldP spid="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917315" y="197485"/>
            <a:ext cx="5207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赛博朋克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2077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火爆原因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0585" y="1329111"/>
            <a:ext cx="4545021" cy="2078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66684" y="4125074"/>
            <a:ext cx="4545021" cy="2078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30495" y="2012884"/>
            <a:ext cx="4005702" cy="33083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endParaRPr lang="zh-CN" altLang="en-US" sz="1200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6275" y="1635125"/>
            <a:ext cx="4239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defRPr/>
            </a:pPr>
            <a:r>
              <a:rPr lang="en-US" altLang="zh-CN" sz="24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24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对</a:t>
            </a:r>
            <a:r>
              <a:rPr lang="en-US" altLang="zh-CN" sz="24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CDPR</a:t>
            </a:r>
            <a:r>
              <a:rPr lang="zh-CN" altLang="en-US" sz="24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的支持和认同</a:t>
            </a:r>
            <a:endParaRPr lang="zh-CN" altLang="en-US" sz="2400" b="1" kern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66915" y="4239895"/>
            <a:ext cx="46101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defRPr/>
            </a:pPr>
            <a:r>
              <a:rPr lang="en-US" altLang="zh-CN" sz="2400" b="1" kern="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400" b="1" kern="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纯粹被自公布以来2077所体现出来的各种划时代的玩法所吸引</a:t>
            </a:r>
            <a:endParaRPr lang="zh-CN" altLang="en-US" sz="2400" b="1" kern="0" dirty="0">
              <a:solidFill>
                <a:schemeClr val="tx1"/>
              </a:soli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3c6d55fbb2fb43169a047def2ea4462309f7d3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9295" y="892810"/>
            <a:ext cx="5887085" cy="2897505"/>
          </a:xfrm>
          <a:prstGeom prst="rect">
            <a:avLst/>
          </a:prstGeom>
        </p:spPr>
      </p:pic>
      <p:pic>
        <p:nvPicPr>
          <p:cNvPr id="3" name="图片 2" descr="8326cffc1e178a827b277835f803738da977e8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3665220"/>
            <a:ext cx="6405880" cy="29483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7845" y="2535555"/>
            <a:ext cx="5067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kern="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2.对赛博朋克这个体裁的好奇与认同</a:t>
            </a:r>
            <a:endParaRPr lang="zh-CN" altLang="en-US" sz="2400" b="1" kern="0" dirty="0">
              <a:solidFill>
                <a:schemeClr val="tx1"/>
              </a:solidFill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8" grpId="0" bldLvl="0" animBg="1"/>
      <p:bldP spid="28" grpId="0"/>
      <p:bldP spid="4" grpId="0"/>
      <p:bldP spid="31" grpId="0"/>
      <p:bldP spid="2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确定题目原因</a:t>
            </a:r>
            <a:endParaRPr lang="zh-CN" altLang="en-US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任意多边形 158"/>
          <p:cNvSpPr/>
          <p:nvPr/>
        </p:nvSpPr>
        <p:spPr bwMode="auto">
          <a:xfrm>
            <a:off x="5129188" y="4574244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1" name="任意多边形 160"/>
          <p:cNvSpPr/>
          <p:nvPr/>
        </p:nvSpPr>
        <p:spPr bwMode="auto">
          <a:xfrm>
            <a:off x="4521245" y="3208363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3" name="任意多边形 152"/>
          <p:cNvSpPr/>
          <p:nvPr/>
        </p:nvSpPr>
        <p:spPr bwMode="auto">
          <a:xfrm>
            <a:off x="4514997" y="2045696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5" name="任意多边形 154"/>
          <p:cNvSpPr/>
          <p:nvPr/>
        </p:nvSpPr>
        <p:spPr bwMode="auto">
          <a:xfrm>
            <a:off x="6115708" y="2039567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任意多边形 156"/>
          <p:cNvSpPr/>
          <p:nvPr/>
        </p:nvSpPr>
        <p:spPr bwMode="auto">
          <a:xfrm>
            <a:off x="6734766" y="3205340"/>
            <a:ext cx="978243" cy="1876704"/>
          </a:xfrm>
          <a:custGeom>
            <a:avLst/>
            <a:gdLst>
              <a:gd name="connsiteX0" fmla="*/ 1127214 w 1127214"/>
              <a:gd name="connsiteY0" fmla="*/ 0 h 2162497"/>
              <a:gd name="connsiteX1" fmla="*/ 424859 w 1127214"/>
              <a:gd name="connsiteY1" fmla="*/ 2162497 h 2162497"/>
              <a:gd name="connsiteX2" fmla="*/ 0 w 1127214"/>
              <a:gd name="connsiteY2" fmla="*/ 1595671 h 2162497"/>
              <a:gd name="connsiteX3" fmla="*/ 438156 w 1127214"/>
              <a:gd name="connsiteY3" fmla="*/ 245290 h 2162497"/>
              <a:gd name="connsiteX4" fmla="*/ 436181 w 1127214"/>
              <a:gd name="connsiteY4" fmla="*/ 243853 h 21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214" h="2162497">
                <a:moveTo>
                  <a:pt x="1127214" y="0"/>
                </a:moveTo>
                <a:lnTo>
                  <a:pt x="424859" y="2162497"/>
                </a:lnTo>
                <a:lnTo>
                  <a:pt x="0" y="1595671"/>
                </a:lnTo>
                <a:lnTo>
                  <a:pt x="438156" y="245290"/>
                </a:lnTo>
                <a:lnTo>
                  <a:pt x="436181" y="2438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rgbClr val="323122"/>
                  </a:gs>
                  <a:gs pos="0">
                    <a:srgbClr val="826E4E"/>
                  </a:gs>
                </a:gsLst>
                <a:path path="circle">
                  <a:fillToRect l="50000" t="50000" r="50000" b="5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146433" y="2049148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80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en-US" altLang="zh-CN" sz="4800" b="1" dirty="0">
              <a:solidFill>
                <a:schemeClr val="tx1">
                  <a:alpha val="8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250471" y="1456829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6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en-US" altLang="zh-CN" sz="4800" b="1" dirty="0">
              <a:solidFill>
                <a:schemeClr val="tx1">
                  <a:alpha val="6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7624712" y="328091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50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en-US" altLang="zh-CN" sz="4800" b="1" dirty="0">
              <a:solidFill>
                <a:schemeClr val="tx1">
                  <a:alpha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5788092" y="508204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tx1">
                    <a:alpha val="2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en-US" altLang="zh-CN" sz="4800" b="1" dirty="0">
              <a:solidFill>
                <a:schemeClr val="tx1">
                  <a:alpha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3638030" y="4303296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tx1">
                    <a:alpha val="10000"/>
                  </a:schemeClr>
                </a:solidFill>
                <a:ea typeface="微软雅黑" panose="020B0503020204020204" pitchFamily="34" charset="-122"/>
              </a:rPr>
              <a:t>05</a:t>
            </a:r>
            <a:endParaRPr lang="en-US" altLang="zh-CN" sz="4800" b="1" dirty="0">
              <a:solidFill>
                <a:schemeClr val="tx1">
                  <a:alpha val="1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7482840" y="1377315"/>
            <a:ext cx="3886835" cy="1210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根据评论进行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语义分析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玩家</a:t>
            </a: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对游戏的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态度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8350885" y="3748405"/>
            <a:ext cx="3561080" cy="1851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根据分析结论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生成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可视化图表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词云、柱状图、饼图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536575" y="4663440"/>
            <a:ext cx="3609975" cy="65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为后续玩家提供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参考基础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7109460" y="5525770"/>
            <a:ext cx="2604135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根据玩家评价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做出游戏推荐购买度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1328420" y="1998980"/>
            <a:ext cx="2712720" cy="145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对游戏评论进行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爬取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	</a:t>
            </a: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清洗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筛选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5926233" y="253074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5267928" y="440713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4973175" y="315205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6571684" y="43992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6912841" y="325937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86" name="直接连接符 185"/>
          <p:cNvCxnSpPr>
            <a:stCxn id="180" idx="4"/>
            <a:endCxn id="181" idx="7"/>
          </p:cNvCxnSpPr>
          <p:nvPr/>
        </p:nvCxnSpPr>
        <p:spPr>
          <a:xfrm flipH="1">
            <a:off x="5575373" y="2890747"/>
            <a:ext cx="531495" cy="15690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80" idx="4"/>
            <a:endCxn id="183" idx="1"/>
          </p:cNvCxnSpPr>
          <p:nvPr/>
        </p:nvCxnSpPr>
        <p:spPr>
          <a:xfrm>
            <a:off x="6106868" y="2890747"/>
            <a:ext cx="517525" cy="15614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82" idx="5"/>
            <a:endCxn id="183" idx="1"/>
          </p:cNvCxnSpPr>
          <p:nvPr/>
        </p:nvCxnSpPr>
        <p:spPr>
          <a:xfrm>
            <a:off x="5280454" y="3459335"/>
            <a:ext cx="1343660" cy="992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82" idx="5"/>
            <a:endCxn id="184" idx="2"/>
          </p:cNvCxnSpPr>
          <p:nvPr/>
        </p:nvCxnSpPr>
        <p:spPr>
          <a:xfrm flipV="1">
            <a:off x="5280454" y="3439650"/>
            <a:ext cx="1631950" cy="196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181" idx="7"/>
            <a:endCxn id="184" idx="2"/>
          </p:cNvCxnSpPr>
          <p:nvPr/>
        </p:nvCxnSpPr>
        <p:spPr>
          <a:xfrm flipV="1">
            <a:off x="5575207" y="3440042"/>
            <a:ext cx="1337310" cy="10198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 bwMode="auto">
          <a:xfrm>
            <a:off x="5132998" y="4573609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4525055" y="3207728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4518807" y="2045061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119518" y="2038932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65" grpId="0"/>
      <p:bldP spid="178" grpId="0"/>
      <p:bldP spid="166" grpId="0"/>
      <p:bldP spid="170" grpId="0"/>
      <p:bldP spid="167" grpId="0"/>
      <p:bldP spid="172" grpId="0"/>
      <p:bldP spid="168" grpId="0"/>
      <p:bldP spid="174" grpId="0"/>
      <p:bldP spid="169" grpId="0"/>
      <p:bldP spid="17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7804,&quot;width&quot;:158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</Words>
  <Application>WPS 演示</Application>
  <PresentationFormat>宽屏</PresentationFormat>
  <Paragraphs>87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栾启彤</cp:lastModifiedBy>
  <cp:revision>52</cp:revision>
  <dcterms:created xsi:type="dcterms:W3CDTF">2017-05-21T03:23:00Z</dcterms:created>
  <dcterms:modified xsi:type="dcterms:W3CDTF">2020-12-22T12:06:27Z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